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1"/>
  </p:sldMasterIdLst>
  <p:notesMasterIdLst>
    <p:notesMasterId r:id="rId29"/>
  </p:notesMasterIdLst>
  <p:sldIdLst>
    <p:sldId id="256" r:id="rId2"/>
    <p:sldId id="321" r:id="rId3"/>
    <p:sldId id="317" r:id="rId4"/>
    <p:sldId id="326" r:id="rId5"/>
    <p:sldId id="327" r:id="rId6"/>
    <p:sldId id="318" r:id="rId7"/>
    <p:sldId id="351" r:id="rId8"/>
    <p:sldId id="319" r:id="rId9"/>
    <p:sldId id="320" r:id="rId10"/>
    <p:sldId id="322" r:id="rId11"/>
    <p:sldId id="325" r:id="rId12"/>
    <p:sldId id="329" r:id="rId13"/>
    <p:sldId id="336" r:id="rId14"/>
    <p:sldId id="338" r:id="rId15"/>
    <p:sldId id="339" r:id="rId16"/>
    <p:sldId id="352" r:id="rId17"/>
    <p:sldId id="340" r:id="rId18"/>
    <p:sldId id="362" r:id="rId19"/>
    <p:sldId id="343" r:id="rId20"/>
    <p:sldId id="345" r:id="rId21"/>
    <p:sldId id="344" r:id="rId22"/>
    <p:sldId id="346" r:id="rId23"/>
    <p:sldId id="348" r:id="rId24"/>
    <p:sldId id="349" r:id="rId25"/>
    <p:sldId id="350" r:id="rId26"/>
    <p:sldId id="354" r:id="rId27"/>
    <p:sldId id="356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0" autoAdjust="0"/>
    <p:restoredTop sz="85731" autoAdjust="0"/>
  </p:normalViewPr>
  <p:slideViewPr>
    <p:cSldViewPr snapToGrid="0">
      <p:cViewPr varScale="1">
        <p:scale>
          <a:sx n="115" d="100"/>
          <a:sy n="115" d="100"/>
        </p:scale>
        <p:origin x="558" y="108"/>
      </p:cViewPr>
      <p:guideLst>
        <p:guide orient="horz" pos="1620"/>
        <p:guide pos="288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6CFADF-E4B9-4304-83E4-6921C24592A5}" type="datetimeFigureOut">
              <a:rPr lang="en-US" smtClean="0"/>
              <a:pPr/>
              <a:t>1/16/2020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D998776-FE42-4D1E-A8A0-2BF52A9F232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60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2416176"/>
            <a:ext cx="86106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81000" y="3886200"/>
            <a:ext cx="61722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000"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014787"/>
            <a:ext cx="7772400" cy="1362075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14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595959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dirty="0"/>
              <a:t>Department of Physics &amp; Astronomy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165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1655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>
            <a:no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590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>
            <a:noAutofit/>
          </a:bodyPr>
          <a:lstStyle>
            <a:lvl1pPr marL="0" indent="0">
              <a:buNone/>
              <a:defRPr sz="21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5909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49274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330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Footer Placeholder 5"/>
          <p:cNvSpPr txBox="1">
            <a:spLocks/>
          </p:cNvSpPr>
          <p:nvPr/>
        </p:nvSpPr>
        <p:spPr>
          <a:xfrm>
            <a:off x="5410200" y="6070600"/>
            <a:ext cx="3581400" cy="508000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alpha val="82000"/>
                  </a:schemeClr>
                </a:solidFill>
                <a:effectLst/>
                <a:uLnTx/>
                <a:uFillTx/>
                <a:latin typeface="+mj-lt"/>
                <a:ea typeface="+mn-ea"/>
                <a:cs typeface="Times New Roman (Body)"/>
              </a:rPr>
              <a:t>WEST VIRGINIA UNIVERSITY</a:t>
            </a:r>
          </a:p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alpha val="82000"/>
                  </a:schemeClr>
                </a:solidFill>
                <a:effectLst/>
                <a:uLnTx/>
                <a:uFillTx/>
                <a:latin typeface="+mj-lt"/>
                <a:ea typeface="+mn-ea"/>
                <a:cs typeface="Times New Roman (Body)"/>
              </a:rPr>
              <a:t> Department of Physics &amp; Astronomy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457200" rtl="0" eaLnBrk="1" latinLnBrk="0" hangingPunct="1">
        <a:spcBef>
          <a:spcPct val="0"/>
        </a:spcBef>
        <a:buNone/>
        <a:defRPr sz="3400" b="0" u="none" kern="1200" cap="all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0" i="0" kern="1200">
          <a:solidFill>
            <a:schemeClr val="tx2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b="0" i="0" kern="1200">
          <a:solidFill>
            <a:schemeClr val="tx2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b="0" i="0" kern="1200">
          <a:solidFill>
            <a:schemeClr val="tx2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b="0" i="0" kern="1200">
          <a:solidFill>
            <a:schemeClr val="tx2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b="0" i="0" kern="1200">
          <a:solidFill>
            <a:schemeClr val="tx2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ulsarsearchcollaboratory.com/" TargetMode="External"/><Relationship Id="rId7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http://tbn0.google.com/images?q=tbn:Uu6Xo5sBe8wmgM:www.fish.washington.edu/research/best/logos/NSF_logo_large.gif" TargetMode="External"/><Relationship Id="rId5" Type="http://schemas.openxmlformats.org/officeDocument/2006/relationships/image" Target="../media/image3.jpeg"/><Relationship Id="rId4" Type="http://schemas.openxmlformats.org/officeDocument/2006/relationships/hyperlink" Target="http://psrsearch.wvu.edu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http://tbn0.google.com/images?q=tbn:Uu6Xo5sBe8wmgM:www.fish.washington.edu/research/best/logos/NSF_logo_large.gif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http://tbn0.google.com/images?q=tbn:Uu6Xo5sBe8wmgM:www.fish.washington.edu/research/best/logos/NSF_logo_large.gif" TargetMode="Externa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9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0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1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4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://psrsearch.wvu.edu/" TargetMode="External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5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6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8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8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9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hyperlink" Target="http://psrsearch.wvu.edu/" TargetMode="External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0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1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2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3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jpeg"/><Relationship Id="rId7" Type="http://schemas.openxmlformats.org/officeDocument/2006/relationships/image" Target="../media/image2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4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7.png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sheater@nrao.edu" TargetMode="External"/><Relationship Id="rId4" Type="http://schemas.openxmlformats.org/officeDocument/2006/relationships/image" Target="http://tbn0.google.com/images?q=tbn:Uu6Xo5sBe8wmgM:www.fish.washington.edu/research/best/logos/NSF_logo_large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1" y="1517516"/>
            <a:ext cx="8344711" cy="2368685"/>
          </a:xfrm>
        </p:spPr>
        <p:txBody>
          <a:bodyPr/>
          <a:lstStyle/>
          <a:p>
            <a:pPr algn="ctr"/>
            <a:r>
              <a:rPr lang="en-US" dirty="0"/>
              <a:t>Getting Going in the Pulsar Search </a:t>
            </a:r>
            <a:r>
              <a:rPr lang="en-US" dirty="0" err="1"/>
              <a:t>collaboratory</a:t>
            </a:r>
            <a:r>
              <a:rPr lang="en-US" dirty="0"/>
              <a:t> (PSC)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304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1 – Visit the Two Websites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The PSC uses two websites – make sure you can access them.</a:t>
            </a:r>
          </a:p>
          <a:p>
            <a:r>
              <a:rPr lang="en-US" sz="2400" dirty="0"/>
              <a:t>(WordPress Site - </a:t>
            </a:r>
            <a:r>
              <a:rPr lang="en-US" sz="2400" dirty="0">
                <a:hlinkClick r:id="rId3"/>
              </a:rPr>
              <a:t>http://pulsarsearchcollaboratory.com</a:t>
            </a:r>
            <a:r>
              <a:rPr lang="en-US" sz="2400" dirty="0"/>
              <a:t>) This site contains the training materials, supporting materials, and the Forum.</a:t>
            </a:r>
          </a:p>
          <a:p>
            <a:r>
              <a:rPr lang="en-US" sz="2400" dirty="0"/>
              <a:t>(Database Site - </a:t>
            </a:r>
            <a:r>
              <a:rPr lang="en-US" sz="2400" dirty="0">
                <a:hlinkClick r:id="rId4"/>
              </a:rPr>
              <a:t>http://psrsearch.wvu.edu</a:t>
            </a:r>
            <a:r>
              <a:rPr lang="en-US" sz="2400" dirty="0" smtClean="0">
                <a:hlinkClick r:id="rId4"/>
              </a:rPr>
              <a:t>/</a:t>
            </a:r>
            <a:r>
              <a:rPr lang="en-US" sz="2400" dirty="0" smtClean="0"/>
              <a:t>) The site contains the data and is where you go to create an account.</a:t>
            </a:r>
            <a:endParaRPr lang="en-US" sz="2400" dirty="0"/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582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</a:t>
            </a:r>
            <a:r>
              <a:rPr lang="en-US" sz="3600" b="1" dirty="0" smtClean="0"/>
              <a:t>2 </a:t>
            </a:r>
            <a:r>
              <a:rPr lang="en-US" sz="3600" b="1" dirty="0"/>
              <a:t>– </a:t>
            </a:r>
            <a:r>
              <a:rPr lang="en-US" sz="3600" b="1" dirty="0" smtClean="0"/>
              <a:t>Let Us Know Who You Are</a:t>
            </a:r>
            <a:endParaRPr lang="en-US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2414187" cy="4165599"/>
          </a:xfrm>
        </p:spPr>
        <p:txBody>
          <a:bodyPr/>
          <a:lstStyle/>
          <a:p>
            <a:r>
              <a:rPr lang="en-US" dirty="0" smtClean="0"/>
              <a:t>Visit the “Teacher Page” on the Database Site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315056" y="1748583"/>
            <a:ext cx="5559176" cy="3113974"/>
          </a:xfrm>
          <a:prstGeom prst="rect">
            <a:avLst/>
          </a:prstGeom>
        </p:spPr>
      </p:pic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val 7"/>
          <p:cNvSpPr/>
          <p:nvPr/>
        </p:nvSpPr>
        <p:spPr>
          <a:xfrm>
            <a:off x="4922378" y="2076628"/>
            <a:ext cx="905854" cy="55547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89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</a:t>
            </a:r>
            <a:r>
              <a:rPr lang="en-US" sz="3600" b="1" dirty="0" smtClean="0"/>
              <a:t>2 </a:t>
            </a:r>
            <a:r>
              <a:rPr lang="en-US" sz="3600" b="1" dirty="0"/>
              <a:t>– </a:t>
            </a:r>
            <a:r>
              <a:rPr lang="en-US" sz="3600" b="1" dirty="0" smtClean="0"/>
              <a:t>Select short Application</a:t>
            </a:r>
            <a:endParaRPr lang="en-US" sz="3600" b="1" dirty="0"/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1102408" y="1551477"/>
            <a:ext cx="5922639" cy="2165265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69722" y="1878141"/>
            <a:ext cx="1414128" cy="55547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97379" y="4005075"/>
            <a:ext cx="8054411" cy="1600967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Scroll down the page to the “Required Section” and click on the “short application” link.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56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</a:t>
            </a:r>
            <a:r>
              <a:rPr lang="en-US" sz="3600" b="1" dirty="0" smtClean="0"/>
              <a:t>2 </a:t>
            </a:r>
            <a:r>
              <a:rPr lang="en-US" sz="3600" b="1" dirty="0"/>
              <a:t>– </a:t>
            </a:r>
            <a:r>
              <a:rPr lang="en-US" sz="3600" b="1" dirty="0" smtClean="0"/>
              <a:t>Fill out the form</a:t>
            </a:r>
            <a:endParaRPr lang="en-US" sz="3600" b="1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3644781" cy="4165599"/>
          </a:xfrm>
        </p:spPr>
        <p:txBody>
          <a:bodyPr>
            <a:normAutofit/>
          </a:bodyPr>
          <a:lstStyle/>
          <a:p>
            <a:r>
              <a:rPr lang="en-US" dirty="0" smtClean="0"/>
              <a:t>This will get you on all the right mailing lists.</a:t>
            </a:r>
          </a:p>
          <a:p>
            <a:r>
              <a:rPr lang="en-US" dirty="0" smtClean="0"/>
              <a:t>There is no need to wait for a response. You can proceed immediately to creating an account.</a:t>
            </a:r>
            <a:endParaRPr lang="en-US" dirty="0"/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4327031" y="1428323"/>
            <a:ext cx="4359769" cy="353037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67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3 – Create a Teacher Account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/>
          <a:stretch>
            <a:fillRect/>
          </a:stretch>
        </p:blipFill>
        <p:spPr>
          <a:xfrm>
            <a:off x="371742" y="1600202"/>
            <a:ext cx="5085604" cy="3928927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811140" y="1600202"/>
            <a:ext cx="2875660" cy="4165599"/>
          </a:xfrm>
        </p:spPr>
        <p:txBody>
          <a:bodyPr/>
          <a:lstStyle/>
          <a:p>
            <a:r>
              <a:rPr lang="en-US" dirty="0" smtClean="0"/>
              <a:t>Go to the Database Site.</a:t>
            </a:r>
          </a:p>
          <a:p>
            <a:r>
              <a:rPr lang="en-US" dirty="0" smtClean="0"/>
              <a:t>Select the Teachers Button in the Registration section (circled in red).</a:t>
            </a:r>
            <a:endParaRPr lang="en-US" dirty="0"/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4" r:link="rId5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/>
          <p:cNvSpPr/>
          <p:nvPr/>
        </p:nvSpPr>
        <p:spPr>
          <a:xfrm>
            <a:off x="4520725" y="4050707"/>
            <a:ext cx="640935" cy="41019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08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3 – Create a Teacher Account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520725" y="1600203"/>
            <a:ext cx="4166075" cy="3484546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Fill out the form.</a:t>
            </a:r>
          </a:p>
          <a:p>
            <a:r>
              <a:rPr lang="en-US" dirty="0" smtClean="0"/>
              <a:t>Select your school from the list (if you have done this before).</a:t>
            </a:r>
          </a:p>
          <a:p>
            <a:r>
              <a:rPr lang="en-US" dirty="0" smtClean="0"/>
              <a:t>Select School Name –OTHER- if you are new. Enter your school name and address.</a:t>
            </a:r>
          </a:p>
          <a:p>
            <a:r>
              <a:rPr lang="en-US" dirty="0" smtClean="0"/>
              <a:t>Push the Sign Up Button</a:t>
            </a:r>
            <a:endParaRPr lang="en-US" dirty="0"/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1"/>
          </p:nvPr>
        </p:nvPicPr>
        <p:blipFill>
          <a:blip r:embed="rId5"/>
          <a:stretch>
            <a:fillRect/>
          </a:stretch>
        </p:blipFill>
        <p:spPr>
          <a:xfrm>
            <a:off x="457200" y="1275459"/>
            <a:ext cx="3636236" cy="460810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499700" y="4315626"/>
            <a:ext cx="1918760" cy="410198"/>
          </a:xfrm>
          <a:prstGeom prst="ellipse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495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3 – Account Created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8C9AD0F-0A17-48DD-838E-E18C61CF89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3427" y="1744125"/>
            <a:ext cx="5362575" cy="2228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92E174C-177C-490A-AB76-763D123E2B67}"/>
              </a:ext>
            </a:extLst>
          </p:cNvPr>
          <p:cNvSpPr txBox="1"/>
          <p:nvPr/>
        </p:nvSpPr>
        <p:spPr>
          <a:xfrm>
            <a:off x="1573427" y="4334469"/>
            <a:ext cx="46810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You account has been created. You can log in by returning to the homepage of the Database Site by clicking the link circled above.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A5E6FFB-4F8E-49EC-B55F-6BBF86464B22}"/>
              </a:ext>
            </a:extLst>
          </p:cNvPr>
          <p:cNvSpPr/>
          <p:nvPr/>
        </p:nvSpPr>
        <p:spPr>
          <a:xfrm>
            <a:off x="5452844" y="3227664"/>
            <a:ext cx="511729" cy="40267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9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4 – Login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3C27213-E513-400A-8E46-704C995278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3427" y="1163989"/>
            <a:ext cx="5855749" cy="381068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8A9DECD-D879-47D2-B286-97535F927A03}"/>
              </a:ext>
            </a:extLst>
          </p:cNvPr>
          <p:cNvSpPr txBox="1"/>
          <p:nvPr/>
        </p:nvSpPr>
        <p:spPr>
          <a:xfrm>
            <a:off x="570451" y="5257799"/>
            <a:ext cx="752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Enter the user name and password you just created. Click “Sign In”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989440F6-CF7E-4C32-AA85-C51481D9F253}"/>
              </a:ext>
            </a:extLst>
          </p:cNvPr>
          <p:cNvSpPr/>
          <p:nvPr/>
        </p:nvSpPr>
        <p:spPr>
          <a:xfrm>
            <a:off x="5662569" y="2869035"/>
            <a:ext cx="872455" cy="377504"/>
          </a:xfrm>
          <a:prstGeom prst="ellipse">
            <a:avLst/>
          </a:prstGeom>
          <a:noFill/>
          <a:ln w="127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71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4 – Login Success</a:t>
            </a: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050" y="1476375"/>
            <a:ext cx="7581900" cy="390525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820168" y="3906233"/>
            <a:ext cx="7409432" cy="7899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690255" y="3708522"/>
            <a:ext cx="6834620" cy="7899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216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/>
              <a:t>Step </a:t>
            </a:r>
            <a:r>
              <a:rPr lang="en-US" sz="3600" b="1" dirty="0" smtClean="0"/>
              <a:t>5 </a:t>
            </a:r>
            <a:r>
              <a:rPr lang="en-US" sz="3600" b="1" dirty="0"/>
              <a:t>– </a:t>
            </a:r>
            <a:r>
              <a:rPr lang="en-US" sz="3600" b="1" dirty="0" smtClean="0"/>
              <a:t>School Permission</a:t>
            </a:r>
            <a:endParaRPr lang="en-US" sz="36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7F28563-2ECB-43A9-9006-3325554E9C79}"/>
              </a:ext>
            </a:extLst>
          </p:cNvPr>
          <p:cNvSpPr txBox="1"/>
          <p:nvPr/>
        </p:nvSpPr>
        <p:spPr>
          <a:xfrm>
            <a:off x="713064" y="1417639"/>
            <a:ext cx="769270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/>
              <a:t>First, notify your principal that you would like to participate in the </a:t>
            </a:r>
            <a:r>
              <a:rPr lang="en-US" dirty="0" smtClean="0"/>
              <a:t>PSC.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If </a:t>
            </a:r>
            <a:r>
              <a:rPr lang="en-US" dirty="0" smtClean="0"/>
              <a:t>they agree, download the school-permission-template.docx file.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T</a:t>
            </a:r>
            <a:r>
              <a:rPr lang="en-US" dirty="0" smtClean="0"/>
              <a:t>ransfer it to school letterhead.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H</a:t>
            </a:r>
            <a:r>
              <a:rPr lang="en-US" dirty="0" smtClean="0"/>
              <a:t>ave the principal sign it.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Scan the document.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Upload to the Database Site.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smtClean="0"/>
              <a:t>Your account is fully activated and you can activate students.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627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5 </a:t>
            </a:r>
            <a:r>
              <a:rPr lang="en-US" sz="2800" b="1" dirty="0"/>
              <a:t>– </a:t>
            </a:r>
            <a:r>
              <a:rPr lang="en-US" sz="2800" b="1" dirty="0" smtClean="0"/>
              <a:t>School Permission Template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/>
          <a:srcRect l="5875"/>
          <a:stretch/>
        </p:blipFill>
        <p:spPr>
          <a:xfrm>
            <a:off x="2576945" y="964376"/>
            <a:ext cx="5479184" cy="410238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914400" y="1538243"/>
            <a:ext cx="147842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link will download a Word file that looks like this.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590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5 – Upload the Letter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1675" y="1600201"/>
            <a:ext cx="31286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Log back into your account at the </a:t>
            </a:r>
            <a:r>
              <a:rPr lang="en-US" dirty="0"/>
              <a:t>database site </a:t>
            </a:r>
            <a:r>
              <a:rPr lang="en-US" dirty="0" smtClean="0"/>
              <a:t>( </a:t>
            </a:r>
            <a:r>
              <a:rPr lang="en-US" dirty="0" smtClean="0">
                <a:hlinkClick r:id="rId5"/>
              </a:rPr>
              <a:t>http</a:t>
            </a:r>
            <a:r>
              <a:rPr lang="en-US" dirty="0">
                <a:hlinkClick r:id="rId5"/>
              </a:rPr>
              <a:t>://psrsearch.wvu.edu</a:t>
            </a:r>
            <a:r>
              <a:rPr lang="en-US" dirty="0" smtClean="0">
                <a:hlinkClick r:id="rId5"/>
              </a:rPr>
              <a:t>/</a:t>
            </a:r>
            <a:r>
              <a:rPr lang="en-US" dirty="0" smtClean="0"/>
              <a:t> 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Upload your permission letter by Browsing (Choose File) to the letter and clicking Upload the File.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447318" y="1699491"/>
            <a:ext cx="5482278" cy="3262128"/>
            <a:chOff x="3447318" y="1699491"/>
            <a:chExt cx="5482278" cy="326212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7"/>
            <a:srcRect b="24421"/>
            <a:stretch/>
          </p:blipFill>
          <p:spPr>
            <a:xfrm>
              <a:off x="3447318" y="1699491"/>
              <a:ext cx="5482278" cy="3262128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>
            <a:xfrm>
              <a:off x="3447318" y="3458095"/>
              <a:ext cx="5366501" cy="97775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449588" y="3304044"/>
              <a:ext cx="364232" cy="86063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5" name="Oval 14"/>
          <p:cNvSpPr/>
          <p:nvPr/>
        </p:nvSpPr>
        <p:spPr>
          <a:xfrm>
            <a:off x="3245812" y="4341091"/>
            <a:ext cx="1597977" cy="620528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903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Create a School Team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1538243"/>
            <a:ext cx="229027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Students join by selecting a team. Your next step is to create one or more teams for your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Normally teachers create one team and name it after their school.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Select the Choose Team tab to get started.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64423" y="1297791"/>
            <a:ext cx="4615795" cy="436755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5588950" y="1956987"/>
            <a:ext cx="897308" cy="46147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8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Create a School Team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1538243"/>
            <a:ext cx="229027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All students must belong to a PSC team. Create your team by entering a Team Name and clicking Add in the Add Teams part of the Choose Teams page.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6564" y="1144335"/>
            <a:ext cx="3923546" cy="4771346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204673" y="4336019"/>
            <a:ext cx="4879648" cy="1700266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5301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Hidden Menu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1538243"/>
            <a:ext cx="22902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Depending on the screen width, the menu with Choose Team may be hidden. Click on the menu icon in the red circle to show it.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3979" y="1213859"/>
            <a:ext cx="3361035" cy="382734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733010" y="1600201"/>
            <a:ext cx="932994" cy="56936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38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Success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1538243"/>
            <a:ext cx="229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 team has been created.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6110" y="1149276"/>
            <a:ext cx="4612592" cy="486628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916110" y="2897143"/>
            <a:ext cx="4575437" cy="79085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79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View your Team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914400" y="1538243"/>
            <a:ext cx="229027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To view your team, select your team from Choose from the teams and push Go.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16110" y="1149276"/>
            <a:ext cx="4612592" cy="486628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2692400" y="3687994"/>
            <a:ext cx="6121399" cy="122690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25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6 – No Students Yet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Your team is brand new, so no students have selected it yet.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Students can now create their </a:t>
            </a:r>
            <a:r>
              <a:rPr lang="en-US" dirty="0" smtClean="0"/>
              <a:t>accounts.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83474" y="1249927"/>
            <a:ext cx="5724525" cy="248602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2973936" y="3038644"/>
            <a:ext cx="2538101" cy="54401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08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7 – Create a Student Account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0" y="1538243"/>
            <a:ext cx="81499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Creating a student account is just like creating a teacher account.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Go to </a:t>
            </a:r>
            <a:r>
              <a:rPr lang="en-US" dirty="0"/>
              <a:t>the Database Site </a:t>
            </a:r>
            <a:r>
              <a:rPr lang="en-US" dirty="0" smtClean="0"/>
              <a:t>( </a:t>
            </a:r>
            <a:r>
              <a:rPr lang="en-US" dirty="0" smtClean="0">
                <a:hlinkClick r:id="rId5"/>
              </a:rPr>
              <a:t>http</a:t>
            </a:r>
            <a:r>
              <a:rPr lang="en-US" dirty="0">
                <a:hlinkClick r:id="rId5"/>
              </a:rPr>
              <a:t>://psrsearch.wvu.edu</a:t>
            </a:r>
            <a:r>
              <a:rPr lang="en-US" dirty="0" smtClean="0">
                <a:hlinkClick r:id="rId5"/>
              </a:rPr>
              <a:t>/</a:t>
            </a:r>
            <a:r>
              <a:rPr lang="en-US" dirty="0" smtClean="0"/>
              <a:t> 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Click Register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62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7 – Have student go to the Database site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Your student should click Students in the Registration Section.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44917" y="1271009"/>
            <a:ext cx="5046163" cy="4309395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6157245" y="4092820"/>
            <a:ext cx="730666" cy="376112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1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7 – Fill out the form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Your student should select the school you entered and the school team. Click Sign Up at the bottom of the form.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6883" y="1194542"/>
            <a:ext cx="5211999" cy="483496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121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7 –Success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student has created an account but it is not active. You can activate the account once the student returns his or her consent form.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82825" y="1538242"/>
            <a:ext cx="5301330" cy="344015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882825" y="4025162"/>
            <a:ext cx="5255491" cy="73890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4775201" y="3810834"/>
            <a:ext cx="3911600" cy="68218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395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8 – Active Your student’s account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Log into the Database site and select the Choose Team tab.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Select your school team from Choose from the teams and push Go.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6788" y="1223832"/>
            <a:ext cx="4707174" cy="46908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57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8 – Active Your student’s account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Once the student returns the consent form, activate them on this page.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Select the student and push Submit.</a:t>
            </a: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10486" y="1157733"/>
            <a:ext cx="5915025" cy="48672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789381" y="3755460"/>
            <a:ext cx="1912273" cy="1792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306851" y="3741759"/>
            <a:ext cx="13335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latin typeface="+mj-lt"/>
              </a:rPr>
              <a:t>Inactive Students</a:t>
            </a:r>
            <a:endParaRPr lang="en-US" sz="800" dirty="0">
              <a:latin typeface="+mj-lt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701655" y="3755460"/>
            <a:ext cx="1893110" cy="17923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4981452" y="3742498"/>
            <a:ext cx="133351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latin typeface="+mj-lt"/>
              </a:rPr>
              <a:t>A</a:t>
            </a:r>
            <a:r>
              <a:rPr lang="en-US" sz="800" b="1" dirty="0" smtClean="0">
                <a:latin typeface="+mj-lt"/>
              </a:rPr>
              <a:t>ctive </a:t>
            </a:r>
            <a:r>
              <a:rPr lang="en-US" sz="800" b="1" dirty="0">
                <a:latin typeface="+mj-lt"/>
              </a:rPr>
              <a:t>Students</a:t>
            </a:r>
            <a:endParaRPr lang="en-US" sz="800" dirty="0">
              <a:latin typeface="+mj-lt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/>
          <a:srcRect b="24432"/>
          <a:stretch/>
        </p:blipFill>
        <p:spPr>
          <a:xfrm>
            <a:off x="2997804" y="4251541"/>
            <a:ext cx="1495425" cy="28791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2710486" y="3569568"/>
            <a:ext cx="1929880" cy="1241714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9749" y="4196555"/>
            <a:ext cx="1562100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92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/>
              <a:t>Step </a:t>
            </a:r>
            <a:r>
              <a:rPr lang="en-US" sz="2800" b="1" dirty="0" smtClean="0"/>
              <a:t>8 – Success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6001" y="1538243"/>
            <a:ext cx="231319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The student is moved for the consent received column to the Student left club column.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Your student’s account is active and they have access to the Database Site and can begin training.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0273" y="1240564"/>
            <a:ext cx="4906221" cy="42996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987" y="5888192"/>
            <a:ext cx="1602511" cy="825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282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b="1" dirty="0" smtClean="0"/>
              <a:t>Questions?</a:t>
            </a:r>
            <a:endParaRPr lang="en-US" sz="2800" b="1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 </a:t>
            </a:r>
          </a:p>
        </p:txBody>
      </p:sp>
      <p:pic>
        <p:nvPicPr>
          <p:cNvPr id="4" name="Picture 8" descr="http://www.fish.washington.edu/research/best/talks_posters.htm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820168" y="5915681"/>
            <a:ext cx="753259" cy="797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632389" y="1417639"/>
            <a:ext cx="781940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You and your students will receive additional training on using the Database Site and the certification tests as you go through the six training modules.</a:t>
            </a:r>
          </a:p>
          <a:p>
            <a:endParaRPr lang="en-US" dirty="0"/>
          </a:p>
          <a:p>
            <a:r>
              <a:rPr lang="en-US" dirty="0" smtClean="0"/>
              <a:t>Contact Sue Ann Heatherly </a:t>
            </a:r>
            <a:r>
              <a:rPr lang="en-US" smtClean="0"/>
              <a:t>at </a:t>
            </a:r>
            <a:r>
              <a:rPr lang="en-US" smtClean="0">
                <a:hlinkClick r:id="rId5"/>
              </a:rPr>
              <a:t>sheather@nrao.edu</a:t>
            </a:r>
            <a:r>
              <a:rPr lang="en-US" dirty="0" smtClean="0"/>
              <a:t>, if you have </a:t>
            </a:r>
            <a:r>
              <a:rPr lang="en-US" smtClean="0"/>
              <a:t>any questions.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98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VUPowerpoin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WVUPowerpoint" id="{A052B0B6-13E3-470D-97E6-CC869A5B654A}" vid="{D8D305A1-CA01-4C23-85B7-C41453728C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7826</TotalTime>
  <Words>862</Words>
  <Application>Microsoft Office PowerPoint</Application>
  <PresentationFormat>On-screen Show (4:3)</PresentationFormat>
  <Paragraphs>98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Calibri</vt:lpstr>
      <vt:lpstr>Times New Roman</vt:lpstr>
      <vt:lpstr>Times New Roman (Body)</vt:lpstr>
      <vt:lpstr>WVUPowerpoint</vt:lpstr>
      <vt:lpstr>Getting Going in the Pulsar Search collaboratory (PSC)</vt:lpstr>
      <vt:lpstr>Step 1 – Visit the Two Websites</vt:lpstr>
      <vt:lpstr>Step 2 – Let Us Know Who You Are</vt:lpstr>
      <vt:lpstr>Step 2 – Select short Application</vt:lpstr>
      <vt:lpstr>Step 2 – Fill out the form</vt:lpstr>
      <vt:lpstr>Step 3 – Create a Teacher Account</vt:lpstr>
      <vt:lpstr>Step 3 – Create a Teacher Account</vt:lpstr>
      <vt:lpstr>Step 3 – Account Created</vt:lpstr>
      <vt:lpstr>Step 4 – Login</vt:lpstr>
      <vt:lpstr>Step 4 – Login Success</vt:lpstr>
      <vt:lpstr>Step 5 – School Permission</vt:lpstr>
      <vt:lpstr>Step 5 – School Permission Template</vt:lpstr>
      <vt:lpstr>Step 5 – Upload the Letter</vt:lpstr>
      <vt:lpstr>Step 6 – Create a School Team</vt:lpstr>
      <vt:lpstr>Step 6 – Create a School Team</vt:lpstr>
      <vt:lpstr>Step 6 – Hidden Menu</vt:lpstr>
      <vt:lpstr>Step 6 – Success</vt:lpstr>
      <vt:lpstr>Step 6 – View your Team</vt:lpstr>
      <vt:lpstr>Step 6 – No Students Yet</vt:lpstr>
      <vt:lpstr>Step 7 – Create a Student Account</vt:lpstr>
      <vt:lpstr>Step 7 – Have student go to the Database site</vt:lpstr>
      <vt:lpstr>Step 7 – Fill out the form</vt:lpstr>
      <vt:lpstr>Step 7 –Success</vt:lpstr>
      <vt:lpstr>Step 8 – Active Your student’s account</vt:lpstr>
      <vt:lpstr>Step 8 – Active Your student’s account</vt:lpstr>
      <vt:lpstr>Step 8 – Success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</dc:creator>
  <cp:lastModifiedBy>Sue Heatherly</cp:lastModifiedBy>
  <cp:revision>184</cp:revision>
  <dcterms:created xsi:type="dcterms:W3CDTF">2015-10-19T14:38:53Z</dcterms:created>
  <dcterms:modified xsi:type="dcterms:W3CDTF">2020-01-16T19:01:08Z</dcterms:modified>
</cp:coreProperties>
</file>